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3"/>
  </p:notesMasterIdLst>
  <p:sldIdLst>
    <p:sldId id="339" r:id="rId2"/>
    <p:sldId id="256" r:id="rId3"/>
    <p:sldId id="344" r:id="rId4"/>
    <p:sldId id="257" r:id="rId5"/>
    <p:sldId id="259" r:id="rId6"/>
    <p:sldId id="262" r:id="rId7"/>
    <p:sldId id="260" r:id="rId8"/>
    <p:sldId id="261" r:id="rId9"/>
    <p:sldId id="264" r:id="rId10"/>
    <p:sldId id="258" r:id="rId11"/>
    <p:sldId id="338" r:id="rId12"/>
    <p:sldId id="288" r:id="rId13"/>
    <p:sldId id="332" r:id="rId14"/>
    <p:sldId id="289" r:id="rId15"/>
    <p:sldId id="291" r:id="rId16"/>
    <p:sldId id="298" r:id="rId17"/>
    <p:sldId id="290" r:id="rId18"/>
    <p:sldId id="308" r:id="rId19"/>
    <p:sldId id="306" r:id="rId20"/>
    <p:sldId id="292" r:id="rId21"/>
    <p:sldId id="340" r:id="rId22"/>
    <p:sldId id="341" r:id="rId23"/>
    <p:sldId id="296" r:id="rId24"/>
    <p:sldId id="297" r:id="rId25"/>
    <p:sldId id="301" r:id="rId26"/>
    <p:sldId id="303" r:id="rId27"/>
    <p:sldId id="302" r:id="rId28"/>
    <p:sldId id="309" r:id="rId29"/>
    <p:sldId id="313" r:id="rId30"/>
    <p:sldId id="342" r:id="rId31"/>
    <p:sldId id="343" r:id="rId32"/>
    <p:sldId id="305" r:id="rId33"/>
    <p:sldId id="304" r:id="rId34"/>
    <p:sldId id="315" r:id="rId35"/>
    <p:sldId id="319" r:id="rId36"/>
    <p:sldId id="318" r:id="rId37"/>
    <p:sldId id="320" r:id="rId38"/>
    <p:sldId id="321" r:id="rId39"/>
    <p:sldId id="263" r:id="rId40"/>
    <p:sldId id="286" r:id="rId41"/>
    <p:sldId id="265" r:id="rId42"/>
    <p:sldId id="336" r:id="rId43"/>
    <p:sldId id="266" r:id="rId44"/>
    <p:sldId id="337" r:id="rId45"/>
    <p:sldId id="267" r:id="rId46"/>
    <p:sldId id="333" r:id="rId47"/>
    <p:sldId id="268" r:id="rId48"/>
    <p:sldId id="334" r:id="rId49"/>
    <p:sldId id="269" r:id="rId50"/>
    <p:sldId id="335" r:id="rId51"/>
    <p:sldId id="270" r:id="rId52"/>
    <p:sldId id="271" r:id="rId53"/>
    <p:sldId id="272" r:id="rId54"/>
    <p:sldId id="273" r:id="rId55"/>
    <p:sldId id="275" r:id="rId56"/>
    <p:sldId id="274" r:id="rId57"/>
    <p:sldId id="276" r:id="rId58"/>
    <p:sldId id="277" r:id="rId59"/>
    <p:sldId id="278" r:id="rId60"/>
    <p:sldId id="280" r:id="rId61"/>
    <p:sldId id="279" r:id="rId62"/>
    <p:sldId id="281" r:id="rId63"/>
    <p:sldId id="282" r:id="rId64"/>
    <p:sldId id="283" r:id="rId65"/>
    <p:sldId id="284" r:id="rId66"/>
    <p:sldId id="285" r:id="rId67"/>
    <p:sldId id="287" r:id="rId68"/>
    <p:sldId id="347" r:id="rId69"/>
    <p:sldId id="348" r:id="rId70"/>
    <p:sldId id="349" r:id="rId71"/>
    <p:sldId id="351" r:id="rId72"/>
    <p:sldId id="350" r:id="rId73"/>
    <p:sldId id="352" r:id="rId74"/>
    <p:sldId id="353" r:id="rId75"/>
    <p:sldId id="355" r:id="rId76"/>
    <p:sldId id="356" r:id="rId77"/>
    <p:sldId id="357" r:id="rId78"/>
    <p:sldId id="358" r:id="rId79"/>
    <p:sldId id="359" r:id="rId80"/>
    <p:sldId id="360" r:id="rId81"/>
    <p:sldId id="361" r:id="rId82"/>
  </p:sldIdLst>
  <p:sldSz cx="12192000" cy="6858000"/>
  <p:notesSz cx="6858000" cy="9144000"/>
  <p:embeddedFontLst>
    <p:embeddedFont>
      <p:font typeface="Sequel Sans Black Body" panose="020B0703050000020004" pitchFamily="34" charset="0"/>
      <p:regular r:id="rId84"/>
    </p:embeddedFont>
    <p:embeddedFont>
      <p:font typeface="AppleSDGothicNeoM00" panose="02000503000000000000" pitchFamily="2" charset="-127"/>
      <p:regular r:id="rId85"/>
    </p:embeddedFont>
    <p:embeddedFont>
      <p:font typeface="AppleSDGothicNeoL00" panose="02000503000000000000" pitchFamily="2" charset="-127"/>
      <p:regular r:id="rId86"/>
    </p:embeddedFont>
    <p:embeddedFont>
      <p:font typeface="Sequel Sans Semi Bold Body" panose="020B0603050000020004" pitchFamily="34" charset="0"/>
      <p:regular r:id="rId87"/>
    </p:embeddedFont>
    <p:embeddedFont>
      <p:font typeface="AppleSDGothicNeoEB00" panose="02000503000000000000" pitchFamily="2" charset="-127"/>
      <p:regular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AppleSDGothicNeoB00" panose="02000503000000000000" pitchFamily="2" charset="-127"/>
      <p:regular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423"/>
    <a:srgbClr val="25A498"/>
    <a:srgbClr val="2A2342"/>
    <a:srgbClr val="1B1F24"/>
    <a:srgbClr val="6656A0"/>
    <a:srgbClr val="171520"/>
    <a:srgbClr val="EA514E"/>
    <a:srgbClr val="F0A724"/>
    <a:srgbClr val="28223F"/>
    <a:srgbClr val="FBD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86D2D4-1332-EB52-790D-60B0F987BE95}"/>
              </a:ext>
            </a:extLst>
          </p:cNvPr>
          <p:cNvGrpSpPr/>
          <p:nvPr/>
        </p:nvGrpSpPr>
        <p:grpSpPr>
          <a:xfrm>
            <a:off x="4160640" y="1599028"/>
            <a:ext cx="3870720" cy="1718677"/>
            <a:chOff x="4222826" y="1599028"/>
            <a:chExt cx="3870720" cy="1718677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1271CE8-F23C-4CAD-F4F7-76A37493AB0C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EC5FF7AB-DCA4-8CD3-6C31-44C178D0BD7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21D0B46-4B92-7F68-784E-D65B68FDE1B1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957C2865-F8C2-E370-37A8-6DE5D9613127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304C7000-A027-E7F8-3542-D37B5E50AA6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A4A118A-A66A-A24E-5354-7C1C55F92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934D05B-04B7-76F8-857E-1BFA58D9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6A2B1F0-7AAE-B377-1340-B4D907D07BF5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20622C-ED93-9FD9-031D-AFAEDA67A59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BA524-B8DD-2786-2FAF-854BBD5AB7B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ECE60F-D5DB-033A-E9D6-CB7AA2661084}"/>
              </a:ext>
            </a:extLst>
          </p:cNvPr>
          <p:cNvGrpSpPr/>
          <p:nvPr/>
        </p:nvGrpSpPr>
        <p:grpSpPr>
          <a:xfrm>
            <a:off x="4160640" y="4672218"/>
            <a:ext cx="3870721" cy="1718677"/>
            <a:chOff x="4222825" y="4672218"/>
            <a:chExt cx="3870721" cy="1718677"/>
          </a:xfrm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1C51D5D7-AEDA-5928-666D-09513C3DC6E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DDAE2295-0096-9A0B-7EB8-5480D761814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99C7230-23E0-35BC-78B9-D29C2467AF3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45" name="사각형: 둥근 모서리 21">
                <a:extLst>
                  <a:ext uri="{FF2B5EF4-FFF2-40B4-BE49-F238E27FC236}">
                    <a16:creationId xmlns:a16="http://schemas.microsoft.com/office/drawing/2014/main" id="{AA01CE6F-65E4-C00E-748F-AF6F3D0D8D0F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68FEB7B-8774-CE71-0E0A-E5EABE8F6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화살표: 위쪽 47">
                <a:extLst>
                  <a:ext uri="{FF2B5EF4-FFF2-40B4-BE49-F238E27FC236}">
                    <a16:creationId xmlns:a16="http://schemas.microsoft.com/office/drawing/2014/main" id="{A06942E4-3FE2-5305-2636-392907361483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7341C7D-2A61-FA06-AB78-92AD2956C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9EE850-1758-595B-3C7F-2DED62A43C8F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469652A-9B28-3DFC-F37B-1A41F00DCE54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" name="그림 1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5C4A348-BEC9-D988-9071-3CEF80890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30" y="2327737"/>
            <a:ext cx="5306380" cy="39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장단점 활용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지표 심화 및 실전 활용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5690-8C5A-8202-F2AB-41E18937D2E5}"/>
              </a:ext>
            </a:extLst>
          </p:cNvPr>
          <p:cNvSpPr txBox="1"/>
          <p:nvPr/>
        </p:nvSpPr>
        <p:spPr>
          <a:xfrm>
            <a:off x="1447933" y="5432073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저희 교육의 목표는 저 빈칸을 모두 채워드리는 것입니다</a:t>
            </a:r>
            <a:r>
              <a:rPr lang="en-US" altLang="ko-KR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B34EB3-BD49-3E00-FC88-EFAB2DF6B9B8}"/>
              </a:ext>
            </a:extLst>
          </p:cNvPr>
          <p:cNvGrpSpPr/>
          <p:nvPr/>
        </p:nvGrpSpPr>
        <p:grpSpPr>
          <a:xfrm>
            <a:off x="2551600" y="1707179"/>
            <a:ext cx="6436383" cy="3636003"/>
            <a:chOff x="2551600" y="1895692"/>
            <a:chExt cx="6436383" cy="3636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2D6A-DAA5-D97F-C556-F7641EA0728E}"/>
                </a:ext>
              </a:extLst>
            </p:cNvPr>
            <p:cNvSpPr txBox="1"/>
            <p:nvPr/>
          </p:nvSpPr>
          <p:spPr>
            <a:xfrm>
              <a:off x="2551600" y="2715539"/>
              <a:ext cx="6351419" cy="2816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종목들의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파악 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통해 투자 종목을 선정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진입 시기를 정한다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진입한다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그 뒤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에 따라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수익을 낸다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*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위 과정은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올바른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 , █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없이는 투기가 된다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EDF47-51CF-1176-E2D5-E4B1D98C54C9}"/>
                </a:ext>
              </a:extLst>
            </p:cNvPr>
            <p:cNvSpPr txBox="1"/>
            <p:nvPr/>
          </p:nvSpPr>
          <p:spPr>
            <a:xfrm>
              <a:off x="3204027" y="1895692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교육 목표 및 투자 정석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55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30BC7-E6CE-CDC6-FDFC-11F5697D6832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12" name="그룹 11"/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/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DA48B7-3EC6-0DE8-C2AC-EAB095A15E3E}"/>
              </a:ext>
            </a:extLst>
          </p:cNvPr>
          <p:cNvGrpSpPr/>
          <p:nvPr/>
        </p:nvGrpSpPr>
        <p:grpSpPr>
          <a:xfrm rot="5400000">
            <a:off x="3724998" y="2664898"/>
            <a:ext cx="4742004" cy="1528235"/>
            <a:chOff x="3725000" y="2099692"/>
            <a:chExt cx="4742004" cy="1528235"/>
          </a:xfrm>
        </p:grpSpPr>
        <p:grpSp>
          <p:nvGrpSpPr>
            <p:cNvPr id="9" name="그룹 8"/>
            <p:cNvGrpSpPr/>
            <p:nvPr/>
          </p:nvGrpSpPr>
          <p:grpSpPr>
            <a:xfrm>
              <a:off x="3725000" y="2099692"/>
              <a:ext cx="4742004" cy="1241766"/>
              <a:chOff x="3725000" y="2356870"/>
              <a:chExt cx="4742004" cy="12417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951308" y="2356870"/>
                <a:ext cx="2289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1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25000" y="2490640"/>
                <a:ext cx="474200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6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91014" y="3258595"/>
              <a:ext cx="261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5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8591" y="4624087"/>
              <a:ext cx="4334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3C0396-B74A-D887-69F2-56621342FDF6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D1F668-FC04-76A8-C003-FB1B03355970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E8C4A6-DE31-F387-C888-5E98738D6536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EED35-217D-9AEE-C6A2-733ABEF4FA09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4EEAF-08AF-6AD8-DF87-F87A16EF9361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FA2319-82BE-E480-ACDB-824B88B8786F}"/>
              </a:ext>
            </a:extLst>
          </p:cNvPr>
          <p:cNvGrpSpPr/>
          <p:nvPr/>
        </p:nvGrpSpPr>
        <p:grpSpPr>
          <a:xfrm>
            <a:off x="2348027" y="2627427"/>
            <a:ext cx="7495963" cy="1603147"/>
            <a:chOff x="2348027" y="2780198"/>
            <a:chExt cx="7495963" cy="1603147"/>
          </a:xfrm>
        </p:grpSpPr>
        <p:sp>
          <p:nvSpPr>
            <p:cNvPr id="15" name="TextBox 14"/>
            <p:cNvSpPr txBox="1"/>
            <p:nvPr/>
          </p:nvSpPr>
          <p:spPr>
            <a:xfrm>
              <a:off x="4260402" y="2780198"/>
              <a:ext cx="3671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 투자란</a:t>
              </a:r>
              <a:r>
                <a:rPr lang="en-US" altLang="ko-KR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?</a:t>
              </a:r>
              <a:endPara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8027" y="3798570"/>
              <a:ext cx="7495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와 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의 차이가 한끝 차이인 의사결정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37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949573" cy="1315495"/>
              <a:chOff x="176544" y="1682357"/>
              <a:chExt cx="1949573" cy="131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3698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85602" y="3167390"/>
            <a:ext cx="7372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파악법을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81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1CD-48C8-516E-F499-A433095A5379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BA5915-CA9A-FE93-2B6D-48D08AAC2596}"/>
              </a:ext>
            </a:extLst>
          </p:cNvPr>
          <p:cNvGrpSpPr/>
          <p:nvPr/>
        </p:nvGrpSpPr>
        <p:grpSpPr>
          <a:xfrm>
            <a:off x="2670222" y="3121158"/>
            <a:ext cx="6851556" cy="1408100"/>
            <a:chOff x="2670222" y="3121158"/>
            <a:chExt cx="6851556" cy="1408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8EBC16-B712-A304-651E-3A137046E6A1}"/>
                </a:ext>
              </a:extLst>
            </p:cNvPr>
            <p:cNvSpPr txBox="1"/>
            <p:nvPr/>
          </p:nvSpPr>
          <p:spPr>
            <a:xfrm>
              <a:off x="3541455" y="3121158"/>
              <a:ext cx="51090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기본은 </a:t>
              </a: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를 통해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해당 종목의 추세를 파악하는 것에서 시작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4DD40-CA5A-D595-857C-AE2AD0FFDF9B}"/>
                </a:ext>
              </a:extLst>
            </p:cNvPr>
            <p:cNvSpPr txBox="1"/>
            <p:nvPr/>
          </p:nvSpPr>
          <p:spPr>
            <a:xfrm>
              <a:off x="2670222" y="3944483"/>
              <a:ext cx="68515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정확한 분석을 위해 캔들 차트 사용은 필수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289B5-3199-7D53-56A1-E9A8DD138E22}"/>
              </a:ext>
            </a:extLst>
          </p:cNvPr>
          <p:cNvSpPr txBox="1"/>
          <p:nvPr/>
        </p:nvSpPr>
        <p:spPr>
          <a:xfrm>
            <a:off x="4581817" y="2003755"/>
            <a:ext cx="30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차트의 필요성</a:t>
            </a:r>
          </a:p>
        </p:txBody>
      </p:sp>
    </p:spTree>
    <p:extLst>
      <p:ext uri="{BB962C8B-B14F-4D97-AF65-F5344CB8AC3E}">
        <p14:creationId xmlns:p14="http://schemas.microsoft.com/office/powerpoint/2010/main" val="58026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57720" y="2003755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캔들이란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6050884" y="4087299"/>
            <a:ext cx="2661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차트를 구성하는 하나하나의 봉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</a:t>
            </a:r>
          </a:p>
        </p:txBody>
      </p:sp>
    </p:spTree>
    <p:extLst>
      <p:ext uri="{BB962C8B-B14F-4D97-AF65-F5344CB8AC3E}">
        <p14:creationId xmlns:p14="http://schemas.microsoft.com/office/powerpoint/2010/main" val="413952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76756" y="2003755"/>
            <a:ext cx="2438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5052318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8506168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3077243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6531095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94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71198" y="2003755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35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25702" y="2003755"/>
            <a:ext cx="314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4BEF28-7CDE-D509-0B13-A3AF28F2898A}"/>
              </a:ext>
            </a:extLst>
          </p:cNvPr>
          <p:cNvGrpSpPr/>
          <p:nvPr/>
        </p:nvGrpSpPr>
        <p:grpSpPr>
          <a:xfrm>
            <a:off x="3174737" y="2804115"/>
            <a:ext cx="2124585" cy="1867640"/>
            <a:chOff x="2968463" y="2799055"/>
            <a:chExt cx="2124585" cy="186764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3ECD5A-0F8D-DED8-A295-A8C48EBE64D1}"/>
                </a:ext>
              </a:extLst>
            </p:cNvPr>
            <p:cNvGrpSpPr/>
            <p:nvPr/>
          </p:nvGrpSpPr>
          <p:grpSpPr>
            <a:xfrm>
              <a:off x="3807122" y="3372824"/>
              <a:ext cx="560866" cy="727558"/>
              <a:chOff x="3807122" y="3372824"/>
              <a:chExt cx="560866" cy="727558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DF992B9-A851-C0B1-05E8-07B88291B82F}"/>
                  </a:ext>
                </a:extLst>
              </p:cNvPr>
              <p:cNvSpPr/>
              <p:nvPr/>
            </p:nvSpPr>
            <p:spPr>
              <a:xfrm>
                <a:off x="3807122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4E1DA5B-3C24-9426-38CD-63123B00B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555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9D1ED42-CD26-6B33-5936-8FE5471BDCED}"/>
                </a:ext>
              </a:extLst>
            </p:cNvPr>
            <p:cNvGrpSpPr/>
            <p:nvPr/>
          </p:nvGrpSpPr>
          <p:grpSpPr>
            <a:xfrm>
              <a:off x="2968463" y="3372824"/>
              <a:ext cx="560866" cy="727558"/>
              <a:chOff x="2968463" y="3372824"/>
              <a:chExt cx="560866" cy="72755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400721E-DBC5-14A8-08C4-EA536A0CD4A1}"/>
                  </a:ext>
                </a:extLst>
              </p:cNvPr>
              <p:cNvSpPr/>
              <p:nvPr/>
            </p:nvSpPr>
            <p:spPr>
              <a:xfrm>
                <a:off x="2968463" y="3713743"/>
                <a:ext cx="560866" cy="45720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B149547-17A7-BC31-C9F1-0ED46F0A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8896" y="3372824"/>
                <a:ext cx="0" cy="727558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25A4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6BC778-36BE-F78D-4BF6-33A24CA0BD84}"/>
                </a:ext>
              </a:extLst>
            </p:cNvPr>
            <p:cNvGrpSpPr/>
            <p:nvPr/>
          </p:nvGrpSpPr>
          <p:grpSpPr>
            <a:xfrm>
              <a:off x="4552514" y="2799055"/>
              <a:ext cx="540534" cy="1867640"/>
              <a:chOff x="5825732" y="2799055"/>
              <a:chExt cx="540534" cy="18676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EE4613-4815-DEE7-D277-77F12258A56D}"/>
                  </a:ext>
                </a:extLst>
              </p:cNvPr>
              <p:cNvSpPr txBox="1"/>
              <p:nvPr/>
            </p:nvSpPr>
            <p:spPr>
              <a:xfrm>
                <a:off x="5825733" y="2799055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220F4CE-EF15-73F1-3047-DB8304D1ECE7}"/>
                  </a:ext>
                </a:extLst>
              </p:cNvPr>
              <p:cNvGrpSpPr/>
              <p:nvPr/>
            </p:nvGrpSpPr>
            <p:grpSpPr>
              <a:xfrm>
                <a:off x="5943601" y="3148307"/>
                <a:ext cx="304798" cy="1230692"/>
                <a:chOff x="5894084" y="2457273"/>
                <a:chExt cx="641978" cy="2592136"/>
              </a:xfrm>
            </p:grpSpPr>
            <p:sp>
              <p:nvSpPr>
                <p:cNvPr id="67" name="화살표: 위쪽 66">
                  <a:extLst>
                    <a:ext uri="{FF2B5EF4-FFF2-40B4-BE49-F238E27FC236}">
                      <a16:creationId xmlns:a16="http://schemas.microsoft.com/office/drawing/2014/main" id="{4E687C38-8D8C-D216-7858-EFA0D71AE866}"/>
                    </a:ext>
                  </a:extLst>
                </p:cNvPr>
                <p:cNvSpPr/>
                <p:nvPr/>
              </p:nvSpPr>
              <p:spPr>
                <a:xfrm>
                  <a:off x="5894084" y="3753341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197169"/>
                    </a:gs>
                    <a:gs pos="71000">
                      <a:srgbClr val="2A234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화살표: 위쪽 67">
                  <a:extLst>
                    <a:ext uri="{FF2B5EF4-FFF2-40B4-BE49-F238E27FC236}">
                      <a16:creationId xmlns:a16="http://schemas.microsoft.com/office/drawing/2014/main" id="{2C6748DF-70E1-9867-48E8-73974C485111}"/>
                    </a:ext>
                  </a:extLst>
                </p:cNvPr>
                <p:cNvSpPr/>
                <p:nvPr/>
              </p:nvSpPr>
              <p:spPr>
                <a:xfrm rot="10800000">
                  <a:off x="5894084" y="2457273"/>
                  <a:ext cx="641978" cy="1296068"/>
                </a:xfrm>
                <a:prstGeom prst="upArrow">
                  <a:avLst/>
                </a:prstGeom>
                <a:gradFill>
                  <a:gsLst>
                    <a:gs pos="0">
                      <a:srgbClr val="EA514E"/>
                    </a:gs>
                    <a:gs pos="81000">
                      <a:srgbClr val="28223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1C3B15-4826-7B0E-7241-9C2266B6A477}"/>
                  </a:ext>
                </a:extLst>
              </p:cNvPr>
              <p:cNvSpPr txBox="1"/>
              <p:nvPr/>
            </p:nvSpPr>
            <p:spPr>
              <a:xfrm>
                <a:off x="5825732" y="4328141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3103809" y="4328141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도지형 캔들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15477BA-60BD-ADD3-3059-F0EB203BC155}"/>
              </a:ext>
            </a:extLst>
          </p:cNvPr>
          <p:cNvGrpSpPr/>
          <p:nvPr/>
        </p:nvGrpSpPr>
        <p:grpSpPr>
          <a:xfrm>
            <a:off x="6454761" y="3407263"/>
            <a:ext cx="2562503" cy="1513042"/>
            <a:chOff x="6661035" y="3407263"/>
            <a:chExt cx="2562503" cy="1513042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C9FE6B-E983-566B-9DF5-7BF117D3A5E8}"/>
                </a:ext>
              </a:extLst>
            </p:cNvPr>
            <p:cNvGrpSpPr/>
            <p:nvPr/>
          </p:nvGrpSpPr>
          <p:grpSpPr>
            <a:xfrm>
              <a:off x="6661035" y="3407263"/>
              <a:ext cx="1306768" cy="1513042"/>
              <a:chOff x="6661035" y="3399874"/>
              <a:chExt cx="1306768" cy="151304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41D2486-486E-32D6-3CF1-478AB7AE41A7}"/>
                  </a:ext>
                </a:extLst>
              </p:cNvPr>
              <p:cNvGrpSpPr/>
              <p:nvPr/>
            </p:nvGrpSpPr>
            <p:grpSpPr>
              <a:xfrm>
                <a:off x="7033984" y="3399874"/>
                <a:ext cx="560866" cy="727558"/>
                <a:chOff x="7033984" y="3399874"/>
                <a:chExt cx="560866" cy="727558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131E19FF-EFB5-D660-8E5A-DAC9ACF5AB63}"/>
                    </a:ext>
                  </a:extLst>
                </p:cNvPr>
                <p:cNvSpPr/>
                <p:nvPr/>
              </p:nvSpPr>
              <p:spPr>
                <a:xfrm flipV="1">
                  <a:off x="7033984" y="3399874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86473E8-56A9-1CFF-CB97-83E148588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4417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6661035" y="4328141"/>
                <a:ext cx="130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잠자리형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상승 신호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3868F6-5976-06E4-A451-0D7316539A8B}"/>
                </a:ext>
              </a:extLst>
            </p:cNvPr>
            <p:cNvGrpSpPr/>
            <p:nvPr/>
          </p:nvGrpSpPr>
          <p:grpSpPr>
            <a:xfrm>
              <a:off x="8022567" y="3412335"/>
              <a:ext cx="1200971" cy="1502899"/>
              <a:chOff x="8022567" y="3399874"/>
              <a:chExt cx="1200971" cy="150289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01DA9B3-BDC4-20CD-0A22-386B946FECF1}"/>
                  </a:ext>
                </a:extLst>
              </p:cNvPr>
              <p:cNvGrpSpPr/>
              <p:nvPr/>
            </p:nvGrpSpPr>
            <p:grpSpPr>
              <a:xfrm>
                <a:off x="8342620" y="3399874"/>
                <a:ext cx="560866" cy="731329"/>
                <a:chOff x="8342620" y="3399874"/>
                <a:chExt cx="560866" cy="731329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 flipV="1">
                  <a:off x="8342620" y="4085483"/>
                  <a:ext cx="560866" cy="45720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23053" y="3399874"/>
                  <a:ext cx="0" cy="727558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87B6A4-9CEC-4167-16C0-A82EBAFA8D2E}"/>
                  </a:ext>
                </a:extLst>
              </p:cNvPr>
              <p:cNvSpPr txBox="1"/>
              <p:nvPr/>
            </p:nvSpPr>
            <p:spPr>
              <a:xfrm>
                <a:off x="8022567" y="4317998"/>
                <a:ext cx="12009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비석형 캔들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하락 신호 </a:t>
                </a:r>
                <a:r>
                  <a:rPr lang="en-US" altLang="ko-KR" sz="1600" dirty="0">
                    <a:solidFill>
                      <a:srgbClr val="CA1C1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CA1C1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7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31980" y="2003755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</p:spTree>
    <p:extLst>
      <p:ext uri="{BB962C8B-B14F-4D97-AF65-F5344CB8AC3E}">
        <p14:creationId xmlns:p14="http://schemas.microsoft.com/office/powerpoint/2010/main" val="180984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6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570422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8" cy="2848050"/>
            <a:chOff x="2191838" y="2508705"/>
            <a:chExt cx="1255698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5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음봉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96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69599" y="2003755"/>
            <a:ext cx="325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사례 </a:t>
            </a:r>
          </a:p>
        </p:txBody>
      </p:sp>
    </p:spTree>
    <p:extLst>
      <p:ext uri="{BB962C8B-B14F-4D97-AF65-F5344CB8AC3E}">
        <p14:creationId xmlns:p14="http://schemas.microsoft.com/office/powerpoint/2010/main" val="212108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267352" y="2003755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702228" y="4060973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6435" y="4202375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5878558" y="4730236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76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149258" y="2003755"/>
            <a:ext cx="78935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404361" y="406097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 계산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3449425" y="4838927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3449425" y="4202375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313000" y="471581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35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03511" y="2003755"/>
            <a:ext cx="37850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92742"/>
              </p:ext>
            </p:extLst>
          </p:nvPr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65636" y="4505169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선택 가능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019149" y="5174103"/>
            <a:ext cx="41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발산을 번갈아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55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84549" y="2003755"/>
            <a:ext cx="1822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2AEBAE-FB75-40A1-1539-0659BCA05F79}"/>
              </a:ext>
            </a:extLst>
          </p:cNvPr>
          <p:cNvGrpSpPr/>
          <p:nvPr/>
        </p:nvGrpSpPr>
        <p:grpSpPr>
          <a:xfrm>
            <a:off x="1857406" y="3509281"/>
            <a:ext cx="8477189" cy="1386189"/>
            <a:chOff x="1769683" y="3509281"/>
            <a:chExt cx="8477189" cy="13861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E6302-A424-0EA3-DF78-76D9A435627A}"/>
                </a:ext>
              </a:extLst>
            </p:cNvPr>
            <p:cNvSpPr txBox="1"/>
            <p:nvPr/>
          </p:nvSpPr>
          <p:spPr>
            <a:xfrm>
              <a:off x="5998593" y="3909988"/>
              <a:ext cx="4248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위로 상승하기 시작하는 구간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9DC05A-3FA7-CD69-C49C-FB1B29C5A2CB}"/>
                </a:ext>
              </a:extLst>
            </p:cNvPr>
            <p:cNvGrpSpPr/>
            <p:nvPr/>
          </p:nvGrpSpPr>
          <p:grpSpPr>
            <a:xfrm>
              <a:off x="1769683" y="3509281"/>
              <a:ext cx="3763204" cy="1386189"/>
              <a:chOff x="1769683" y="3047261"/>
              <a:chExt cx="3763204" cy="138618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828214-3767-EDC6-8B4D-FA3BD47D8490}"/>
                  </a:ext>
                </a:extLst>
              </p:cNvPr>
              <p:cNvGrpSpPr/>
              <p:nvPr/>
            </p:nvGrpSpPr>
            <p:grpSpPr>
              <a:xfrm rot="19800000">
                <a:off x="1769683" y="3228351"/>
                <a:ext cx="3391499" cy="1205099"/>
                <a:chOff x="5728294" y="852448"/>
                <a:chExt cx="3391499" cy="1205099"/>
              </a:xfrm>
            </p:grpSpPr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6886F94-E228-C590-102D-9077600CD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99389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1159942-478D-1E32-A648-B50D314BF969}"/>
                    </a:ext>
                  </a:extLst>
                </p:cNvPr>
                <p:cNvSpPr txBox="1"/>
                <p:nvPr/>
              </p:nvSpPr>
              <p:spPr>
                <a:xfrm>
                  <a:off x="8345222" y="852448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105E186-F826-9C73-E6D6-21E1E82EB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1402" y="1218228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2789AF2-5B7A-C944-3F94-6C712CDC54D6}"/>
                    </a:ext>
                  </a:extLst>
                </p:cNvPr>
                <p:cNvSpPr txBox="1"/>
                <p:nvPr/>
              </p:nvSpPr>
              <p:spPr>
                <a:xfrm>
                  <a:off x="8348330" y="1076779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C4B92C7-5030-756C-7A86-9F2A7B36C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442559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B284CF-DA2F-2F14-49B6-85CAC87965AF}"/>
                    </a:ext>
                  </a:extLst>
                </p:cNvPr>
                <p:cNvSpPr txBox="1"/>
                <p:nvPr/>
              </p:nvSpPr>
              <p:spPr>
                <a:xfrm>
                  <a:off x="8345222" y="1301110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1338247-08DD-4079-6D73-F2E911D3B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666890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59BC22F-4072-A1FA-9B37-647D5109CC4A}"/>
                    </a:ext>
                  </a:extLst>
                </p:cNvPr>
                <p:cNvSpPr txBox="1"/>
                <p:nvPr/>
              </p:nvSpPr>
              <p:spPr>
                <a:xfrm>
                  <a:off x="8345222" y="1525441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D5D2520-2AB3-D181-5F92-19842E832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28294" y="1891219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622927-9E75-1F94-58FC-56B6030ABA35}"/>
                    </a:ext>
                  </a:extLst>
                </p:cNvPr>
                <p:cNvSpPr txBox="1"/>
                <p:nvPr/>
              </p:nvSpPr>
              <p:spPr>
                <a:xfrm>
                  <a:off x="8345222" y="1749770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sp>
            <p:nvSpPr>
              <p:cNvPr id="15" name="화살표: 굽음 14">
                <a:extLst>
                  <a:ext uri="{FF2B5EF4-FFF2-40B4-BE49-F238E27FC236}">
                    <a16:creationId xmlns:a16="http://schemas.microsoft.com/office/drawing/2014/main" id="{68F429B0-53EB-89AB-086E-DDAD821D27BE}"/>
                  </a:ext>
                </a:extLst>
              </p:cNvPr>
              <p:cNvSpPr/>
              <p:nvPr/>
            </p:nvSpPr>
            <p:spPr>
              <a:xfrm rot="14400000" flipV="1">
                <a:off x="4862180" y="3061370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26630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90825" y="2003755"/>
            <a:ext cx="28103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>
            <a:off x="10762779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>
            <a:off x="4398833" y="3113741"/>
            <a:ext cx="0" cy="22792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4398833" y="5368640"/>
            <a:ext cx="6330820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205011" y="499149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002397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72528" y="2003755"/>
            <a:ext cx="18469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B7F01C-587A-3D5B-08E6-F6A48FD05F2A}"/>
              </a:ext>
            </a:extLst>
          </p:cNvPr>
          <p:cNvGrpSpPr/>
          <p:nvPr/>
        </p:nvGrpSpPr>
        <p:grpSpPr>
          <a:xfrm>
            <a:off x="1774204" y="3548575"/>
            <a:ext cx="8643593" cy="1307600"/>
            <a:chOff x="1901712" y="3548576"/>
            <a:chExt cx="8643593" cy="13076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13ABB-862A-DD41-F6E3-A38B348176F7}"/>
                </a:ext>
              </a:extLst>
            </p:cNvPr>
            <p:cNvSpPr txBox="1"/>
            <p:nvPr/>
          </p:nvSpPr>
          <p:spPr>
            <a:xfrm>
              <a:off x="5941159" y="3909988"/>
              <a:ext cx="4604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각각의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이평선이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밀집된 상태에서</a:t>
              </a:r>
              <a:r>
                <a:rPr lang="en-US" altLang="ko-KR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단기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이평선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우선으로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아래로로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상승하기 시작하는 구간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11644A-8BC0-6A5B-E902-CC2F1762AB85}"/>
                </a:ext>
              </a:extLst>
            </p:cNvPr>
            <p:cNvGrpSpPr/>
            <p:nvPr/>
          </p:nvGrpSpPr>
          <p:grpSpPr>
            <a:xfrm>
              <a:off x="1901712" y="3548576"/>
              <a:ext cx="3668473" cy="1307600"/>
              <a:chOff x="1901712" y="3511184"/>
              <a:chExt cx="3668473" cy="13076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4013E3-3E90-C83D-393E-B62498B06FEE}"/>
                  </a:ext>
                </a:extLst>
              </p:cNvPr>
              <p:cNvGrpSpPr/>
              <p:nvPr/>
            </p:nvGrpSpPr>
            <p:grpSpPr>
              <a:xfrm rot="1800000">
                <a:off x="1901712" y="3511184"/>
                <a:ext cx="3391500" cy="1205101"/>
                <a:chOff x="5876479" y="3587385"/>
                <a:chExt cx="3391500" cy="120510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FEB7948-BD64-D82E-B00A-DA66394EC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3728833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8123DD-F91C-48C3-087D-A4CED39A95EB}"/>
                    </a:ext>
                  </a:extLst>
                </p:cNvPr>
                <p:cNvSpPr txBox="1"/>
                <p:nvPr/>
              </p:nvSpPr>
              <p:spPr>
                <a:xfrm>
                  <a:off x="8493408" y="3587385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A5BD71E-0B00-0CCC-B626-9072D0F8A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9587" y="3953167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E0587B-EC75-94A4-79BE-E3DC0215E1CF}"/>
                    </a:ext>
                  </a:extLst>
                </p:cNvPr>
                <p:cNvSpPr txBox="1"/>
                <p:nvPr/>
              </p:nvSpPr>
              <p:spPr>
                <a:xfrm>
                  <a:off x="8496517" y="3811718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60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E0D6466-E43B-F07F-2237-E57D84D69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1" y="417749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C654C19-1363-09E0-06F5-2914713E76CD}"/>
                    </a:ext>
                  </a:extLst>
                </p:cNvPr>
                <p:cNvSpPr txBox="1"/>
                <p:nvPr/>
              </p:nvSpPr>
              <p:spPr>
                <a:xfrm>
                  <a:off x="8493409" y="4036046"/>
                  <a:ext cx="7072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20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3A314C2-B6CE-BCF5-EF0A-107D12933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79" y="440182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97807E3-9265-1819-0B92-FD765335D2F9}"/>
                    </a:ext>
                  </a:extLst>
                </p:cNvPr>
                <p:cNvSpPr txBox="1"/>
                <p:nvPr/>
              </p:nvSpPr>
              <p:spPr>
                <a:xfrm>
                  <a:off x="8493409" y="4260378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D6A5265E-82EF-80F4-05FF-74DE0F6B6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6482" y="4626156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103BDB-016B-A1A6-4EDA-326F19849E9F}"/>
                    </a:ext>
                  </a:extLst>
                </p:cNvPr>
                <p:cNvSpPr txBox="1"/>
                <p:nvPr/>
              </p:nvSpPr>
              <p:spPr>
                <a:xfrm>
                  <a:off x="8551117" y="4484709"/>
                  <a:ext cx="5870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7" name="화살표: 굽음 6">
                <a:extLst>
                  <a:ext uri="{FF2B5EF4-FFF2-40B4-BE49-F238E27FC236}">
                    <a16:creationId xmlns:a16="http://schemas.microsoft.com/office/drawing/2014/main" id="{5E88F441-7C57-E968-0EBA-AE8DB65F4955}"/>
                  </a:ext>
                </a:extLst>
              </p:cNvPr>
              <p:cNvSpPr/>
              <p:nvPr/>
            </p:nvSpPr>
            <p:spPr>
              <a:xfrm rot="18000000" flipH="1" flipV="1">
                <a:off x="4899478" y="4148077"/>
                <a:ext cx="684816" cy="656598"/>
              </a:xfrm>
              <a:prstGeom prst="bentArrow">
                <a:avLst>
                  <a:gd name="adj1" fmla="val 11220"/>
                  <a:gd name="adj2" fmla="val 25000"/>
                  <a:gd name="adj3" fmla="val 28661"/>
                  <a:gd name="adj4" fmla="val 71339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4115947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78803" y="2003755"/>
            <a:ext cx="2834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0D1533-AA7E-CC83-8258-8B2AA95A617A}"/>
              </a:ext>
            </a:extLst>
          </p:cNvPr>
          <p:cNvCxnSpPr>
            <a:cxnSpLocks/>
          </p:cNvCxnSpPr>
          <p:nvPr/>
        </p:nvCxnSpPr>
        <p:spPr>
          <a:xfrm rot="5400000">
            <a:off x="7534353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244FA3-8253-09C3-1FC3-F73FE25FC9A6}"/>
              </a:ext>
            </a:extLst>
          </p:cNvPr>
          <p:cNvCxnSpPr>
            <a:cxnSpLocks/>
          </p:cNvCxnSpPr>
          <p:nvPr/>
        </p:nvCxnSpPr>
        <p:spPr>
          <a:xfrm rot="5400000">
            <a:off x="550561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B8234-FEE8-3929-2A29-1E9556E4924D}"/>
              </a:ext>
            </a:extLst>
          </p:cNvPr>
          <p:cNvCxnSpPr>
            <a:cxnSpLocks/>
          </p:cNvCxnSpPr>
          <p:nvPr/>
        </p:nvCxnSpPr>
        <p:spPr>
          <a:xfrm>
            <a:off x="1612561" y="5237741"/>
            <a:ext cx="6983792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408195-9281-B109-01C9-5E3A412D7192}"/>
              </a:ext>
            </a:extLst>
          </p:cNvPr>
          <p:cNvSpPr txBox="1"/>
          <p:nvPr/>
        </p:nvSpPr>
        <p:spPr>
          <a:xfrm>
            <a:off x="5292913" y="487708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역배열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447167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18501" y="2003755"/>
            <a:ext cx="31550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2357648" y="5041044"/>
            <a:ext cx="747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병의 몸통보다 목 부분의 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1918593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84894" y="2003755"/>
            <a:ext cx="402225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026569" y="4581610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026569" y="4070515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횡보구간이다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74708" y="3520316"/>
            <a:ext cx="9642584" cy="225932"/>
          </a:xfrm>
          <a:prstGeom prst="rect">
            <a:avLst/>
          </a:prstGeom>
          <a:solidFill>
            <a:srgbClr val="F0A72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0" y="3468998"/>
            <a:ext cx="12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범위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79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509422" y="2003755"/>
            <a:ext cx="51732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유력한 신호</a:t>
            </a:r>
            <a:endParaRPr lang="en-US" altLang="ko-KR" sz="1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E6CE0-A194-C79D-2BEB-E14C3229AB73}"/>
              </a:ext>
            </a:extLst>
          </p:cNvPr>
          <p:cNvGrpSpPr/>
          <p:nvPr/>
        </p:nvGrpSpPr>
        <p:grpSpPr>
          <a:xfrm>
            <a:off x="1681402" y="3743304"/>
            <a:ext cx="3845414" cy="871870"/>
            <a:chOff x="1681402" y="3521907"/>
            <a:chExt cx="3845414" cy="8718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30AE7-0E25-7A1C-D6DD-152D5DC1D9B3}"/>
                </a:ext>
              </a:extLst>
            </p:cNvPr>
            <p:cNvGrpSpPr/>
            <p:nvPr/>
          </p:nvGrpSpPr>
          <p:grpSpPr>
            <a:xfrm>
              <a:off x="1681402" y="3521907"/>
              <a:ext cx="3845414" cy="871870"/>
              <a:chOff x="1715897" y="3504844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202669" y="2018072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25A498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69430" y="3590018"/>
                <a:ext cx="3298427" cy="532108"/>
                <a:chOff x="4400250" y="3211713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3"/>
                  <a:ext cx="3205551" cy="307777"/>
                  <a:chOff x="4400250" y="3211713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3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4"/>
                  <a:ext cx="3295319" cy="307777"/>
                  <a:chOff x="4403358" y="3436044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4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88222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FB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35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23749" y="2003755"/>
            <a:ext cx="35445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27802" y="32244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일선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81414" y="44812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255749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73728" y="2003755"/>
            <a:ext cx="4844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유력한 신호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CD661D-BD51-E1FA-442A-19F7FC8345B2}"/>
              </a:ext>
            </a:extLst>
          </p:cNvPr>
          <p:cNvGrpSpPr/>
          <p:nvPr/>
        </p:nvGrpSpPr>
        <p:grpSpPr>
          <a:xfrm>
            <a:off x="2066644" y="2255938"/>
            <a:ext cx="3391499" cy="3845414"/>
            <a:chOff x="2066644" y="2035135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579624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681402" y="3521907"/>
              <a:ext cx="3845414" cy="871870"/>
              <a:chOff x="1681402" y="3521907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168174" y="2035135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EF0828E0-E337-2DF5-605E-60391280D4CC}"/>
              </a:ext>
            </a:extLst>
          </p:cNvPr>
          <p:cNvSpPr/>
          <p:nvPr/>
        </p:nvSpPr>
        <p:spPr>
          <a:xfrm>
            <a:off x="3232638" y="3797055"/>
            <a:ext cx="769504" cy="769504"/>
          </a:xfrm>
          <a:prstGeom prst="ellipse">
            <a:avLst/>
          </a:prstGeom>
          <a:solidFill>
            <a:srgbClr val="F0A724">
              <a:alpha val="23000"/>
            </a:srgbClr>
          </a:solidFill>
          <a:ln w="25400">
            <a:solidFill>
              <a:srgbClr val="F0A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87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34166" y="2003755"/>
            <a:ext cx="3523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81414" y="434374"/>
            <a:ext cx="5046388" cy="927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663912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8778" y="2003755"/>
            <a:ext cx="28745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192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61985" y="2003755"/>
            <a:ext cx="2868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4826291" y="4583833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72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9328" y="4624087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03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마인드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149309" cy="3108305"/>
            <a:chOff x="176544" y="1682357"/>
            <a:chExt cx="2149309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2149309" cy="1530939"/>
              <a:chOff x="176544" y="1682357"/>
              <a:chExt cx="2149309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837362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투자에 대한 이해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계획법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선택 및 집중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/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매매일지의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손절의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661997" cy="1530939"/>
              <a:chOff x="176544" y="3259723"/>
              <a:chExt cx="1661997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35005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기대 수익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기간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비율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대상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위험률 고려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213137" y="3167390"/>
            <a:ext cx="5317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올바른 투자원칙을 이해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실행하며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투기를 예방하는 제어법을 체득한다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투자원칙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74" y="2003755"/>
            <a:ext cx="29819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207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유의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깊게 보던 코인이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변동 시그널을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보낼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때</a:t>
            </a:r>
            <a:endParaRPr lang="en-US" altLang="ko-KR" sz="1800" dirty="0" smtClean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진입한 코인이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크게 치솟을 때</a:t>
            </a:r>
            <a:r>
              <a: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크게 떨어질 </a:t>
            </a:r>
            <a:r>
              <a:rPr lang="ko-KR" altLang="en-US" dirty="0" smtClean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때</a:t>
            </a:r>
            <a:r>
              <a:rPr lang="en-US" altLang="ko-KR" dirty="0" smtClean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규제 뉴스를 속보로 접했을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7088" y="4572144"/>
            <a:ext cx="646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예기치 못한 순간에 찾아온다면</a:t>
            </a:r>
            <a:r>
              <a:rPr lang="en-US" altLang="ko-KR" sz="32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9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74" y="2003755"/>
            <a:ext cx="29819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전 관심 종목을 찾는 단계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후 추세를 지켜보는 단계</a:t>
            </a:r>
            <a:endParaRPr lang="en-US" altLang="ko-KR" dirty="0" smtClean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거래소 전반에 대한 영향을 포착했을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2925" y="4572144"/>
            <a:ext cx="5788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경우의 수에 대한 계획이 필요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29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74" y="2003755"/>
            <a:ext cx="29819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61360" y="2945703"/>
            <a:ext cx="7612983" cy="2054301"/>
            <a:chOff x="2261360" y="3225044"/>
            <a:chExt cx="7612983" cy="2054301"/>
          </a:xfrm>
        </p:grpSpPr>
        <p:sp>
          <p:nvSpPr>
            <p:cNvPr id="31" name="TextBox 30"/>
            <p:cNvSpPr txBox="1"/>
            <p:nvPr/>
          </p:nvSpPr>
          <p:spPr>
            <a:xfrm>
              <a:off x="4218721" y="3225044"/>
              <a:ext cx="3754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계획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아직 일어나지 않은 일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미래에 대한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투자 </a:t>
              </a:r>
              <a:endPara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1360" y="4202127"/>
              <a:ext cx="76129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당신이 계획없이 투자를 한다는 것은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  <a:endPara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차트를 보고 행동해도 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 됩니다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8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31712" y="2003755"/>
            <a:ext cx="27286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30487" y="2482655"/>
            <a:ext cx="9131026" cy="2933372"/>
            <a:chOff x="1530487" y="2482655"/>
            <a:chExt cx="9131026" cy="2933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2" y="3079873"/>
              <a:ext cx="467897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 별 차이점</a:t>
              </a:r>
              <a:endPara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메이저 코인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알트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코인간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차이점</a:t>
              </a:r>
              <a:endParaRPr lang="en-US" altLang="ko-KR" dirty="0" smtClean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 기법에 대한 숙련도</a:t>
              </a:r>
              <a:endPara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올바른 투자 원칙의 성립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30487" y="4831252"/>
              <a:ext cx="9131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 모든 것을 갖춰도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100% </a:t>
              </a:r>
              <a:r>
                <a:rPr lang="ko-KR" altLang="en-US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보장할 수 없습니다</a:t>
              </a:r>
              <a:r>
                <a:rPr lang="en-US" altLang="ko-KR" sz="3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1" y="2482655"/>
              <a:ext cx="467897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기본적인 필요 투자 지식</a:t>
              </a:r>
              <a:endPara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31712" y="2003755"/>
            <a:ext cx="27286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56783" y="2837294"/>
            <a:ext cx="9111790" cy="1852718"/>
            <a:chOff x="1456783" y="2686495"/>
            <a:chExt cx="9111790" cy="1852718"/>
          </a:xfrm>
        </p:grpSpPr>
        <p:grpSp>
          <p:nvGrpSpPr>
            <p:cNvPr id="6" name="그룹 5"/>
            <p:cNvGrpSpPr/>
            <p:nvPr/>
          </p:nvGrpSpPr>
          <p:grpSpPr>
            <a:xfrm>
              <a:off x="2594898" y="2686495"/>
              <a:ext cx="7002238" cy="778914"/>
              <a:chOff x="2594898" y="2736503"/>
              <a:chExt cx="7002238" cy="77891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06007" y="2736503"/>
                <a:ext cx="5379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경우의 수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기법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거래소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종목</a:t>
                </a:r>
                <a:endPara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4898" y="3176863"/>
                <a:ext cx="70022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주요 투자기법 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 err="1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바이낸스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빗썸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업비트</a:t>
                </a:r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코인 약 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200</a:t>
                </a:r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 smtClean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= 1800</a:t>
                </a:r>
                <a:r>
                  <a:rPr lang="ko-KR" altLang="en-US" sz="1600" dirty="0" smtClean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개의 경우의 수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456783" y="4015993"/>
              <a:ext cx="9111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기법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 거래소에서 올바른 투자기법을 먼저 체득하세요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111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31712" y="2003755"/>
            <a:ext cx="27286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1536" y="4844668"/>
            <a:ext cx="746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종목을 들쑤신다면</a:t>
            </a:r>
            <a:r>
              <a:rPr lang="en-US" altLang="ko-KR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투자를 </a:t>
            </a:r>
            <a:r>
              <a:rPr lang="ko-KR" altLang="en-US" sz="2800" dirty="0" err="1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안하니만</a:t>
            </a:r>
            <a:r>
              <a:rPr lang="ko-KR" altLang="en-US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못합니다</a:t>
            </a:r>
            <a:r>
              <a:rPr lang="en-US" altLang="ko-KR" sz="28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00176" y="2930840"/>
            <a:ext cx="5391649" cy="1665626"/>
            <a:chOff x="3345157" y="2930840"/>
            <a:chExt cx="5391649" cy="1665626"/>
          </a:xfrm>
        </p:grpSpPr>
        <p:sp>
          <p:nvSpPr>
            <p:cNvPr id="16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3345157" y="2930840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6021081" y="3094239"/>
              <a:ext cx="2715725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여가시간 감소</a:t>
              </a:r>
              <a:endPara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판단의 흐려짐</a:t>
              </a:r>
              <a:endParaRPr lang="en-US" altLang="ko-KR" dirty="0" smtClean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시그널에 대한 대응 지연</a:t>
              </a:r>
              <a:endPara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3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이런 사람이라면 안 쓰셔도 됩니다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881193" y="3296308"/>
            <a:ext cx="44296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한번 기억한 건 안 잊는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사람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태어나서 실수를 해본 적 없는 사람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자신의 판단이 틀린 적 없는 사람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277923" y="4758139"/>
            <a:ext cx="794079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하나라도 해당했다면</a:t>
            </a:r>
            <a:r>
              <a:rPr lang="en-US" altLang="ko-KR" sz="24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애초에 여길 찾아오지도 않았습니다</a:t>
            </a:r>
            <a:r>
              <a:rPr lang="en-US" altLang="ko-KR" sz="24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2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야구 선수도 스윙 하나하나를 새겨 둡니다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14207" y="3173305"/>
            <a:ext cx="7563587" cy="1665626"/>
            <a:chOff x="1903885" y="3173305"/>
            <a:chExt cx="7563587" cy="16656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145287" y="3492440"/>
              <a:ext cx="53221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손실을 봤다 </a:t>
              </a:r>
              <a:r>
                <a:rPr lang="en-US" altLang="ko-KR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다시는 헛스윙을 하지 않기 위해</a:t>
              </a:r>
              <a:endPara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봤다 </a:t>
              </a:r>
              <a:r>
                <a:rPr lang="en-US" altLang="ko-KR" dirty="0" smtClean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 smtClean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공도 홈런을 치기 위해</a:t>
              </a:r>
              <a:endParaRPr lang="en-US" altLang="ko-KR" dirty="0" smtClean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903885" y="3173305"/>
              <a:ext cx="1693575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8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매매를 했다면 찍고</a:t>
            </a:r>
            <a:r>
              <a:rPr lang="en-US" altLang="ko-KR" sz="2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기록하세요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97460" y="4027666"/>
            <a:ext cx="2540417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이유 </a:t>
            </a:r>
            <a:r>
              <a:rPr lang="en-US" altLang="ko-KR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골든 크로스 관측</a:t>
            </a:r>
            <a:r>
              <a:rPr lang="en-US" altLang="ko-KR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이상적으로 말려 들어감</a:t>
            </a:r>
            <a:r>
              <a:rPr lang="en-US" altLang="ko-KR" sz="1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55583" y="3700382"/>
            <a:ext cx="2540417" cy="3885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2023.01.26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0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83991" y="3093319"/>
            <a:ext cx="6624019" cy="2031325"/>
            <a:chOff x="1349024" y="3093319"/>
            <a:chExt cx="7942063" cy="20313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1349024" y="3093319"/>
              <a:ext cx="2540417" cy="203132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2023.01.27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2023.01.28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2023.01.29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5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 rot="5400000">
              <a:off x="4701211" y="2998821"/>
              <a:ext cx="304798" cy="2220321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5817780" y="3231819"/>
              <a:ext cx="3473307" cy="175432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매매일지를 기록하며 정확한 판단의 체득</a:t>
              </a:r>
              <a:endParaRPr lang="en-US" altLang="ko-KR" sz="12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동일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유사 사례에서 더욱 빠른 대처</a:t>
              </a:r>
              <a:endParaRPr lang="en-US" altLang="ko-KR" sz="12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감정적인 투기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 실수를 막음</a:t>
              </a:r>
              <a:endParaRPr lang="en-US" altLang="ko-KR" sz="12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매매일지에서 하나의 가치가 나옵니다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 적을 수 없습니다</a:t>
              </a:r>
              <a:r>
                <a:rPr lang="en-US" altLang="ko-KR" sz="1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en-US" altLang="ko-KR" sz="1200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66984" y="2003755"/>
            <a:ext cx="265810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3-4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매매일지를 기록하면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자신을 알게 됩니다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10719" y="3393011"/>
            <a:ext cx="5170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변동율이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높은 코인에서 판단이 흐려지는지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유독 어떤 차트에서 약한지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투자법에서만 어떤 지표를 눈 여겨 보지 않는지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물러날 시기를 정하지 못하는지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66984" y="2003755"/>
            <a:ext cx="265810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3-4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간단합니다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그대로 체크 리스트로 </a:t>
            </a:r>
            <a:r>
              <a:rPr lang="ko-KR" altLang="en-US" sz="2400" dirty="0" err="1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만들세요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015165" y="3393011"/>
            <a:ext cx="41616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□코인이 크게 상승했다고 흥분하지 말자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□횡보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구간 차트인지 다시 한번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파악하자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훗날 그려질 </a:t>
            </a:r>
            <a:r>
              <a:rPr lang="ko-KR" altLang="en-US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추세를 파악하자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적정 수익을 먹었다면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깔끔하게 청산하자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L 도형 3"/>
          <p:cNvSpPr/>
          <p:nvPr/>
        </p:nvSpPr>
        <p:spPr>
          <a:xfrm rot="18900000">
            <a:off x="4124591" y="3547206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/>
          <p:cNvSpPr/>
          <p:nvPr/>
        </p:nvSpPr>
        <p:spPr>
          <a:xfrm rot="18900000">
            <a:off x="4124591" y="3944787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/>
          <p:cNvSpPr/>
          <p:nvPr/>
        </p:nvSpPr>
        <p:spPr>
          <a:xfrm rot="18900000">
            <a:off x="4124591" y="4371999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8900000">
            <a:off x="4124591" y="4769580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23655" y="3090504"/>
            <a:ext cx="637459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66984" y="2003755"/>
            <a:ext cx="265810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3-4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435426" y="2526975"/>
            <a:ext cx="732114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코인에선 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낭만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2400" dirty="0" err="1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째째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하게 투자하는 것이 정답입니다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69976" y="3585060"/>
            <a:ext cx="62520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매매일지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체크리스트 작성을 위해 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과감하게 행동하지 마세요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떡</a:t>
            </a:r>
            <a:r>
              <a:rPr lang="ko-KR" altLang="en-US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끝이 있지만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dirty="0" err="1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떡락</a:t>
            </a:r>
            <a:r>
              <a: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끝이 없습니다</a:t>
            </a:r>
            <a:r>
              <a: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 smtClean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7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</a:t>
            </a:r>
            <a:r>
              <a:rPr lang="en-US" altLang="ko-KR" sz="1600" dirty="0" smtClean="0">
                <a:solidFill>
                  <a:schemeClr val="bg1"/>
                </a:solidFill>
                <a:latin typeface="Sequel Sans Semi Bold Body" panose="020B0603050000020004" pitchFamily="34" charset="0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 smtClean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  <a:endParaRPr lang="ko-KR" altLang="en-US" sz="2800" dirty="0">
              <a:solidFill>
                <a:srgbClr val="7F7F7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21163" y="2003755"/>
            <a:ext cx="374974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3-5 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2800" dirty="0" err="1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팔랑귀가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되지 마라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943937" y="2598103"/>
            <a:ext cx="677286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팔랑귀는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집문서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통장도 팔랑거립니다</a:t>
            </a: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3387184"/>
            <a:ext cx="5783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 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체크리스트로 축적되어 내린 투자 결정은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한 방울도 섞여선 안됩니다</a:t>
            </a:r>
            <a:r>
              <a:rPr lang="en-US" altLang="ko-KR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4441722"/>
            <a:ext cx="578382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투자가 실패하던</a:t>
            </a:r>
            <a:r>
              <a: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성공하던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이유를 절대 알 수 없게 됩니다</a:t>
            </a:r>
            <a:r>
              <a:rPr lang="en-US" altLang="ko-KR" dirty="0" smtClean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dirty="0" smtClean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475196" y="2947962"/>
            <a:ext cx="2468741" cy="164019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1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71825" y="1527812"/>
            <a:ext cx="344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이후 달라질 것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4697</Words>
  <Application>Microsoft Office PowerPoint</Application>
  <PresentationFormat>와이드스크린</PresentationFormat>
  <Paragraphs>953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0" baseType="lpstr">
      <vt:lpstr>Sequel Sans Black Body</vt:lpstr>
      <vt:lpstr>AppleSDGothicNeoM00</vt:lpstr>
      <vt:lpstr>Arial</vt:lpstr>
      <vt:lpstr>AppleSDGothicNeoL00</vt:lpstr>
      <vt:lpstr>Sequel Sans Semi Bold Body</vt:lpstr>
      <vt:lpstr>AppleSDGothicNeoEB00</vt:lpstr>
      <vt:lpstr>맑은 고딕</vt:lpstr>
      <vt:lpstr>AppleSDGothicNeoB00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교육 과정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2.Sang_h</cp:lastModifiedBy>
  <cp:revision>69</cp:revision>
  <dcterms:created xsi:type="dcterms:W3CDTF">2023-01-09T19:00:27Z</dcterms:created>
  <dcterms:modified xsi:type="dcterms:W3CDTF">2023-01-15T16:59:19Z</dcterms:modified>
</cp:coreProperties>
</file>